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99" r:id="rId2"/>
    <p:sldId id="400" r:id="rId3"/>
    <p:sldId id="401" r:id="rId4"/>
    <p:sldId id="403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5" r:id="rId17"/>
    <p:sldId id="40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07" autoAdjust="0"/>
  </p:normalViewPr>
  <p:slideViewPr>
    <p:cSldViewPr snapToGrid="0">
      <p:cViewPr varScale="1">
        <p:scale>
          <a:sx n="81" d="100"/>
          <a:sy n="81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xmlns="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/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xmlns="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Где оправдано и возможно, использовать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thread stack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smtClean="0"/>
              <a:t>Есть ряд </a:t>
            </a:r>
            <a:r>
              <a:rPr lang="ru-RU" dirty="0" err="1" smtClean="0"/>
              <a:t>сверхкороткоживущих</a:t>
            </a:r>
            <a:r>
              <a:rPr lang="ru-RU" dirty="0" smtClean="0"/>
              <a:t> объектов либо объектов, живущих в рамках вызова метода (включая внутренние вызовы). Они создают траффик объектов</a:t>
            </a:r>
            <a:endParaRPr lang="en-US" dirty="0" smtClean="0"/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Использование выделения памяти на стеке, где возможно: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</a:t>
            </a:r>
            <a:r>
              <a:rPr lang="ru-RU" dirty="0" smtClean="0"/>
              <a:t>но не нагружает кучу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Не нагружает </a:t>
            </a:r>
            <a:r>
              <a:rPr lang="en-US" dirty="0" smtClean="0"/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Освобождение памяти - моментальное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Использовать </a:t>
            </a:r>
            <a:r>
              <a:rPr lang="en-US" dirty="0" smtClean="0"/>
              <a:t>Span&lt;T&gt; x = </a:t>
            </a:r>
            <a:r>
              <a:rPr lang="en-US" dirty="0" err="1" smtClean="0"/>
              <a:t>stackalloc</a:t>
            </a:r>
            <a:r>
              <a:rPr lang="en-US" dirty="0" smtClean="0"/>
              <a:t> T[]; </a:t>
            </a:r>
            <a:r>
              <a:rPr lang="ru-RU" dirty="0" smtClean="0"/>
              <a:t>вместо </a:t>
            </a:r>
            <a:r>
              <a:rPr lang="en-US" dirty="0" smtClean="0"/>
              <a:t>new T[] </a:t>
            </a:r>
            <a:r>
              <a:rPr lang="ru-RU" dirty="0" smtClean="0"/>
              <a:t>где возможно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Использовать </a:t>
            </a:r>
            <a:r>
              <a:rPr lang="en-US" dirty="0" smtClean="0"/>
              <a:t>Span/Memory </a:t>
            </a:r>
            <a:r>
              <a:rPr lang="ru-RU" dirty="0" smtClean="0"/>
              <a:t>где это возможно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Перевести алгоритмы на </a:t>
            </a:r>
            <a:r>
              <a:rPr lang="en-US" dirty="0" smtClean="0"/>
              <a:t>ref stack </a:t>
            </a:r>
            <a:r>
              <a:rPr lang="ru-RU" dirty="0" smtClean="0"/>
              <a:t>типы (</a:t>
            </a:r>
            <a:r>
              <a:rPr lang="en-US" dirty="0" err="1" smtClean="0"/>
              <a:t>StackList</a:t>
            </a:r>
            <a:r>
              <a:rPr lang="en-US" dirty="0" smtClean="0"/>
              <a:t> : </a:t>
            </a:r>
            <a:r>
              <a:rPr lang="en-US" dirty="0" err="1" smtClean="0"/>
              <a:t>struct</a:t>
            </a:r>
            <a:r>
              <a:rPr lang="en-US" dirty="0" smtClean="0"/>
              <a:t>, </a:t>
            </a:r>
            <a:r>
              <a:rPr lang="en-US" dirty="0" err="1" smtClean="0"/>
              <a:t>ValueStringBuilder</a:t>
            </a:r>
            <a:r>
              <a:rPr lang="en-US" dirty="0" smtClean="0"/>
              <a:t>)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97470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Освобождайте объекты как можно раньше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smtClean="0"/>
              <a:t>Задуманные как короткоживущие, объекты попадают в </a:t>
            </a:r>
            <a:r>
              <a:rPr lang="en-US" dirty="0" smtClean="0"/>
              <a:t>gen1, </a:t>
            </a:r>
            <a:r>
              <a:rPr lang="ru-RU" dirty="0" smtClean="0"/>
              <a:t>а иногда и в </a:t>
            </a:r>
            <a:r>
              <a:rPr lang="en-US" dirty="0" smtClean="0"/>
              <a:t>gen2</a:t>
            </a:r>
          </a:p>
          <a:p>
            <a:r>
              <a:rPr lang="ru-RU" dirty="0" smtClean="0"/>
              <a:t>Это приводит к утяжеленному </a:t>
            </a:r>
            <a:r>
              <a:rPr lang="en-US" dirty="0" smtClean="0"/>
              <a:t>GC</a:t>
            </a:r>
            <a:r>
              <a:rPr lang="ru-RU" dirty="0" smtClean="0"/>
              <a:t>, который работает дольше</a:t>
            </a:r>
            <a:endParaRPr lang="en-US" dirty="0" smtClean="0"/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Необходимо освобождать ссылку на объект как можно раньше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длительный алгоритм содержит код, который работает с какими-либо объектами, разнесенный по коду. Но который может быть сгруппирован в одном месте, необходимо его сгруппировать, разрешая тем самым собрать их раньше.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dirty="0" smtClean="0"/>
              <a:t>Например, на строке 10 достали коллекцию, а на строке 120 – отфильтровали.</a:t>
            </a:r>
          </a:p>
        </p:txBody>
      </p:sp>
    </p:spTree>
    <p:extLst>
      <p:ext uri="{BB962C8B-B14F-4D97-AF65-F5344CB8AC3E}">
        <p14:creationId xmlns:p14="http://schemas.microsoft.com/office/powerpoint/2010/main" val="1104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Вызывать </a:t>
            </a:r>
            <a:r>
              <a:rPr lang="en-US" sz="2800" b="1" dirty="0" err="1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GC.Collect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() </a:t>
            </a: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не нужно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smtClean="0"/>
              <a:t>Часто кажется что если вызвать </a:t>
            </a:r>
            <a:r>
              <a:rPr lang="en-US" dirty="0" err="1" smtClean="0"/>
              <a:t>GC.Collect</a:t>
            </a:r>
            <a:r>
              <a:rPr lang="en-US" dirty="0" smtClean="0"/>
              <a:t>(), </a:t>
            </a:r>
            <a:r>
              <a:rPr lang="ru-RU" dirty="0" smtClean="0"/>
              <a:t>то это исправит ситуацию</a:t>
            </a:r>
            <a:endParaRPr lang="en-US" dirty="0" smtClean="0"/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Гораздо корректнее выучить алгоритмы работы </a:t>
            </a:r>
            <a:r>
              <a:rPr lang="en-US" dirty="0" smtClean="0"/>
              <a:t>GC, </a:t>
            </a:r>
            <a:r>
              <a:rPr lang="ru-RU" dirty="0" smtClean="0"/>
              <a:t>посмотреть на приложение под </a:t>
            </a:r>
            <a:r>
              <a:rPr lang="en-US" dirty="0" smtClean="0"/>
              <a:t>ETW</a:t>
            </a:r>
            <a:r>
              <a:rPr lang="ru-RU" dirty="0" smtClean="0"/>
              <a:t> и другими средствами диагностики (</a:t>
            </a:r>
            <a:r>
              <a:rPr lang="en-US" dirty="0" smtClean="0"/>
              <a:t>JetBrains </a:t>
            </a:r>
            <a:r>
              <a:rPr lang="en-US" dirty="0" err="1" smtClean="0"/>
              <a:t>dotMemory</a:t>
            </a:r>
            <a:r>
              <a:rPr lang="en-US" dirty="0" smtClean="0"/>
              <a:t>, …)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Оптимизировать наиболее проблемные участки</a:t>
            </a:r>
          </a:p>
        </p:txBody>
      </p:sp>
    </p:spTree>
    <p:extLst>
      <p:ext uri="{BB962C8B-B14F-4D97-AF65-F5344CB8AC3E}">
        <p14:creationId xmlns:p14="http://schemas.microsoft.com/office/powerpoint/2010/main" val="429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Избегайте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Pinning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en-US" dirty="0" smtClean="0"/>
              <a:t>Pinning </a:t>
            </a:r>
            <a:r>
              <a:rPr lang="ru-RU" dirty="0" smtClean="0"/>
              <a:t>создает целый ряд проблем: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Усложняет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Создает пробелы свободной памяти (</a:t>
            </a:r>
            <a:r>
              <a:rPr lang="ru-RU" dirty="0" err="1" smtClean="0"/>
              <a:t>ноды</a:t>
            </a:r>
            <a:r>
              <a:rPr lang="ru-RU" dirty="0" smtClean="0"/>
              <a:t> </a:t>
            </a:r>
            <a:r>
              <a:rPr lang="en-US" dirty="0" smtClean="0"/>
              <a:t>free-list items</a:t>
            </a:r>
            <a:r>
              <a:rPr lang="ru-RU" dirty="0" smtClean="0"/>
              <a:t>, </a:t>
            </a:r>
            <a:r>
              <a:rPr lang="en-US" dirty="0" smtClean="0"/>
              <a:t>bricks table, buckets)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Может оставить некоторые объекты в более младшем поколении, образуя при этом ссылки с карточного стола</a:t>
            </a:r>
            <a:endParaRPr lang="en-US" dirty="0" smtClean="0"/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 надо так.</a:t>
            </a:r>
          </a:p>
        </p:txBody>
      </p:sp>
    </p:spTree>
    <p:extLst>
      <p:ext uri="{BB962C8B-B14F-4D97-AF65-F5344CB8AC3E}">
        <p14:creationId xmlns:p14="http://schemas.microsoft.com/office/powerpoint/2010/main" val="8812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Избегайте </a:t>
            </a:r>
            <a:r>
              <a:rPr lang="ru-RU" sz="2800" b="1" dirty="0" err="1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финализации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err="1" smtClean="0"/>
              <a:t>Финализация</a:t>
            </a:r>
            <a:r>
              <a:rPr lang="ru-RU" dirty="0" smtClean="0"/>
              <a:t> вызывается не </a:t>
            </a:r>
            <a:r>
              <a:rPr lang="ru-RU" dirty="0" err="1" smtClean="0"/>
              <a:t>детерменированно</a:t>
            </a:r>
            <a:r>
              <a:rPr lang="ru-RU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 smtClean="0"/>
              <a:t>Невызванный</a:t>
            </a:r>
            <a:r>
              <a:rPr lang="ru-RU" dirty="0" smtClean="0"/>
              <a:t> </a:t>
            </a:r>
            <a:r>
              <a:rPr lang="en-US" dirty="0" smtClean="0"/>
              <a:t>Dispose() </a:t>
            </a:r>
            <a:r>
              <a:rPr lang="ru-RU" dirty="0" smtClean="0"/>
              <a:t>приводит к </a:t>
            </a:r>
            <a:r>
              <a:rPr lang="ru-RU" dirty="0" err="1" smtClean="0"/>
              <a:t>финализации</a:t>
            </a:r>
            <a:r>
              <a:rPr lang="ru-RU" dirty="0" smtClean="0"/>
              <a:t> со всеми исходящими ссылками из объекта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Зависимые объекты задерживаются дольше запланированного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Стареют, перемещаясь в более старые поколения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они при этом содержат ссылки на более младшие, порождают ссылки с карточного стола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Усложняя сборку старших поколений, фрагментируя их и приводя к </a:t>
            </a:r>
            <a:r>
              <a:rPr lang="en-US" dirty="0" smtClean="0"/>
              <a:t>Compacting </a:t>
            </a:r>
            <a:r>
              <a:rPr lang="ru-RU" dirty="0" smtClean="0"/>
              <a:t>вместо </a:t>
            </a:r>
            <a:r>
              <a:rPr lang="en-US" dirty="0" smtClean="0"/>
              <a:t>Sweep</a:t>
            </a:r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Аккуратно вызывать </a:t>
            </a:r>
            <a:r>
              <a:rPr lang="en-US" dirty="0" smtClean="0"/>
              <a:t>Dispose()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356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Избегайте </a:t>
            </a: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большого количества потоков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smtClean="0"/>
              <a:t>При большом количестве потоков растет количество </a:t>
            </a:r>
            <a:r>
              <a:rPr lang="en-US" dirty="0" smtClean="0"/>
              <a:t>allocation context, </a:t>
            </a:r>
            <a:r>
              <a:rPr lang="ru-RU" dirty="0" smtClean="0"/>
              <a:t>т.к. они выделяются каждому потоку: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Как следствие – быстрее наступает </a:t>
            </a:r>
            <a:r>
              <a:rPr lang="en-US" dirty="0" err="1" smtClean="0"/>
              <a:t>GC.Collect</a:t>
            </a:r>
            <a:r>
              <a:rPr lang="en-US" dirty="0" smtClean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Вследстви</a:t>
            </a:r>
            <a:r>
              <a:rPr lang="ru-RU" dirty="0"/>
              <a:t>е</a:t>
            </a:r>
            <a:r>
              <a:rPr lang="ru-RU" dirty="0" smtClean="0"/>
              <a:t> нехватки места в </a:t>
            </a:r>
            <a:r>
              <a:rPr lang="ru-RU" dirty="0" err="1" smtClean="0"/>
              <a:t>эфимерном</a:t>
            </a:r>
            <a:r>
              <a:rPr lang="ru-RU" dirty="0" smtClean="0"/>
              <a:t> сегменте вслед за </a:t>
            </a:r>
            <a:r>
              <a:rPr lang="en-US" dirty="0" smtClean="0"/>
              <a:t>Sweep </a:t>
            </a:r>
            <a:r>
              <a:rPr lang="ru-RU" dirty="0" smtClean="0"/>
              <a:t>наступит </a:t>
            </a:r>
            <a:r>
              <a:rPr lang="en-US" dirty="0" smtClean="0"/>
              <a:t>Collect</a:t>
            </a:r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Контролировать количество потоков по количеству ядер</a:t>
            </a:r>
          </a:p>
        </p:txBody>
      </p:sp>
    </p:spTree>
    <p:extLst>
      <p:ext uri="{BB962C8B-B14F-4D97-AF65-F5344CB8AC3E}">
        <p14:creationId xmlns:p14="http://schemas.microsoft.com/office/powerpoint/2010/main" val="41365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Избегайте </a:t>
            </a: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траффика объектов разного размера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smtClean="0"/>
              <a:t>При траффике объектов разного размера и времени жизни возникает фрагментация:</a:t>
            </a:r>
            <a:endParaRPr lang="en-US" dirty="0" smtClean="0"/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Повышение </a:t>
            </a:r>
            <a:r>
              <a:rPr lang="en-US" dirty="0" smtClean="0"/>
              <a:t>Fragmentation ratio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Срабатывание </a:t>
            </a:r>
            <a:r>
              <a:rPr lang="en-US" dirty="0" smtClean="0"/>
              <a:t>Collection </a:t>
            </a:r>
            <a:r>
              <a:rPr lang="ru-RU" dirty="0" smtClean="0"/>
              <a:t>с фазой изменения адресов во всех ссылающихся объектах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предполагается траффик объектов: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Проконтролировать наличие лишних полей</a:t>
            </a:r>
            <a:r>
              <a:rPr lang="en-US" dirty="0" smtClean="0"/>
              <a:t>, </a:t>
            </a:r>
            <a:r>
              <a:rPr lang="ru-RU" dirty="0" smtClean="0"/>
              <a:t>приблизив размеры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Проконтролировать отсутствие манипуляций со строками: там, где возможно, заменить на </a:t>
            </a:r>
            <a:r>
              <a:rPr lang="en-US" dirty="0" err="1" smtClean="0"/>
              <a:t>ReadOnlySpan</a:t>
            </a:r>
            <a:r>
              <a:rPr lang="en-US" dirty="0" smtClean="0"/>
              <a:t>/</a:t>
            </a:r>
            <a:r>
              <a:rPr lang="en-US" dirty="0" err="1" smtClean="0"/>
              <a:t>ReadOnlyMemory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Освобождать ссылку как можно раньше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Не обязательно обнулять. В методах достаточно «поднять» использование как </a:t>
            </a:r>
            <a:r>
              <a:rPr lang="ru-RU" smtClean="0"/>
              <a:t>можно выше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629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xmlns="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1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xmlns="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xmlns="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4146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xmlns="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821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Снижайте </a:t>
            </a:r>
            <a:r>
              <a:rPr lang="ru-RU" sz="2800" b="1" dirty="0" err="1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кросспоколенческую</a:t>
            </a: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связность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smtClean="0"/>
              <a:t>Для оптимизации ск</a:t>
            </a:r>
            <a:r>
              <a:rPr lang="ru-RU" dirty="0"/>
              <a:t>о</a:t>
            </a:r>
            <a:r>
              <a:rPr lang="ru-RU" dirty="0" smtClean="0"/>
              <a:t>рости сборки мусора </a:t>
            </a:r>
            <a:r>
              <a:rPr lang="en-US" dirty="0" smtClean="0"/>
              <a:t>GC </a:t>
            </a:r>
            <a:r>
              <a:rPr lang="ru-RU" dirty="0" smtClean="0"/>
              <a:t>собирает </a:t>
            </a:r>
            <a:r>
              <a:rPr lang="ru-RU" dirty="0" err="1" smtClean="0"/>
              <a:t>по-возможности</a:t>
            </a:r>
            <a:r>
              <a:rPr lang="ru-RU" dirty="0" smtClean="0"/>
              <a:t> младшее поколение. Но чтобы сделать это, ему необходима информация о ссылках со старших: </a:t>
            </a:r>
            <a:r>
              <a:rPr lang="ru-RU" b="1" dirty="0" smtClean="0"/>
              <a:t>карточного стола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 smtClean="0"/>
              <a:t>Одна ссылка заставляет накрывать область:</a:t>
            </a:r>
          </a:p>
          <a:p>
            <a:endParaRPr lang="ru-RU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4 байта перекрывает 4 Кб или </a:t>
            </a:r>
            <a:r>
              <a:rPr lang="ru-RU" dirty="0" smtClean="0"/>
              <a:t>макс. 320 </a:t>
            </a:r>
            <a:r>
              <a:rPr lang="ru-RU" dirty="0"/>
              <a:t>объектов – для </a:t>
            </a:r>
            <a:r>
              <a:rPr lang="en-US" dirty="0"/>
              <a:t>x86</a:t>
            </a:r>
            <a:r>
              <a:rPr lang="ru-RU" dirty="0"/>
              <a:t> архитектуры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8 байт перекрывает  8 Кб или </a:t>
            </a:r>
            <a:r>
              <a:rPr lang="ru-RU" dirty="0" smtClean="0"/>
              <a:t>макс. 320 </a:t>
            </a:r>
            <a:r>
              <a:rPr lang="ru-RU" dirty="0"/>
              <a:t>объектов – для </a:t>
            </a:r>
            <a:r>
              <a:rPr lang="en-US" dirty="0"/>
              <a:t>x64 </a:t>
            </a:r>
            <a:r>
              <a:rPr lang="ru-RU" dirty="0"/>
              <a:t>архитектуры</a:t>
            </a:r>
          </a:p>
          <a:p>
            <a:endParaRPr lang="ru-RU" dirty="0" smtClean="0"/>
          </a:p>
          <a:p>
            <a:r>
              <a:rPr lang="ru-RU" dirty="0" smtClean="0"/>
              <a:t>Разреженные ссылки в младшее поколение сделают </a:t>
            </a:r>
            <a:r>
              <a:rPr lang="en-US" dirty="0" smtClean="0"/>
              <a:t>GC </a:t>
            </a:r>
            <a:r>
              <a:rPr lang="ru-RU" dirty="0" smtClean="0"/>
              <a:t>более трудоёмким</a:t>
            </a:r>
            <a:endParaRPr lang="en-US" dirty="0" smtClean="0"/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Располагать объекты со связями в младшее поколение – рядом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 smtClean="0"/>
              <a:t>Аллоцировать</a:t>
            </a:r>
            <a:r>
              <a:rPr lang="ru-RU" dirty="0" smtClean="0"/>
              <a:t> их группами, выдавая пользовательскому коду по запросу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Избегать ссылок в младшее поколение</a:t>
            </a:r>
          </a:p>
        </p:txBody>
      </p:sp>
    </p:spTree>
    <p:extLst>
      <p:ext uri="{BB962C8B-B14F-4D97-AF65-F5344CB8AC3E}">
        <p14:creationId xmlns:p14="http://schemas.microsoft.com/office/powerpoint/2010/main" val="60681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Не допускайте сильной связности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smtClean="0"/>
              <a:t>Как следует из алгоритмов фазы сжатия объектов в </a:t>
            </a:r>
            <a:r>
              <a:rPr lang="en-US" dirty="0" smtClean="0"/>
              <a:t>SOH: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Для сжатия кучи необходимо обойти дерево и проверить все ссылки, исправляя их на новые значения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При этом ссылки с Карточного стола затрагивают целые группы объектов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r>
              <a:rPr lang="ru-RU" dirty="0" smtClean="0"/>
              <a:t>Поэтому общая сильная связность объектов может привести к </a:t>
            </a:r>
            <a:r>
              <a:rPr lang="ru-RU" dirty="0" err="1" smtClean="0"/>
              <a:t>проседаниям</a:t>
            </a:r>
            <a:r>
              <a:rPr lang="ru-RU" dirty="0" smtClean="0"/>
              <a:t> при </a:t>
            </a:r>
            <a:r>
              <a:rPr lang="en-US" dirty="0" smtClean="0"/>
              <a:t>GC.</a:t>
            </a:r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Располагать сильно-связные объекты рядом, в одном поколении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Избегать лишних связей в целом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Избегайте кода со скрытой связностью. Например, замыканий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08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err="1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Мониторьте</a:t>
            </a: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использование сегментов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smtClean="0"/>
              <a:t>При интенсивной работе  может возникнуть ситуация, когда выделение новых объектов приводит к задержкам: выделению новых сегментов под кучу и дальнейшему их </a:t>
            </a:r>
            <a:r>
              <a:rPr lang="ru-RU" dirty="0" err="1" smtClean="0"/>
              <a:t>декоммиту</a:t>
            </a:r>
            <a:r>
              <a:rPr lang="ru-RU" dirty="0" smtClean="0"/>
              <a:t> при очистке мусора</a:t>
            </a:r>
            <a:endParaRPr lang="en-US" dirty="0" smtClean="0"/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При помощи </a:t>
            </a:r>
            <a:r>
              <a:rPr lang="en-US" dirty="0" err="1" smtClean="0"/>
              <a:t>PerfMon</a:t>
            </a:r>
            <a:r>
              <a:rPr lang="en-US" dirty="0" smtClean="0"/>
              <a:t> / </a:t>
            </a:r>
            <a:r>
              <a:rPr lang="en-US" dirty="0" err="1" smtClean="0"/>
              <a:t>Sysinternal</a:t>
            </a:r>
            <a:r>
              <a:rPr lang="en-US" dirty="0" smtClean="0"/>
              <a:t> Utilities </a:t>
            </a:r>
            <a:r>
              <a:rPr lang="ru-RU" dirty="0" smtClean="0"/>
              <a:t>проконтролировать точки выделения новых сегментов и их </a:t>
            </a:r>
            <a:r>
              <a:rPr lang="ru-RU" dirty="0" err="1" smtClean="0"/>
              <a:t>декоммитинг</a:t>
            </a:r>
            <a:r>
              <a:rPr lang="ru-RU" dirty="0" smtClean="0"/>
              <a:t> и освобождение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речь идет о </a:t>
            </a:r>
            <a:r>
              <a:rPr lang="en-US" dirty="0" smtClean="0"/>
              <a:t>LOH, </a:t>
            </a:r>
            <a:r>
              <a:rPr lang="ru-RU" dirty="0" smtClean="0"/>
              <a:t>в котором идёт плотный траффик буферов, воспользоваться </a:t>
            </a:r>
            <a:r>
              <a:rPr lang="en-US" dirty="0" err="1" smtClean="0"/>
              <a:t>ArrayPool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речь идет о </a:t>
            </a:r>
            <a:r>
              <a:rPr lang="en-US" dirty="0" smtClean="0"/>
              <a:t>SOH, </a:t>
            </a:r>
            <a:r>
              <a:rPr lang="ru-RU" dirty="0" smtClean="0"/>
              <a:t>убедиться что объекты одного времени жизни выделяются рядом, обеспечивая срабатывание </a:t>
            </a:r>
            <a:r>
              <a:rPr lang="en-US" dirty="0" smtClean="0"/>
              <a:t>Sweep </a:t>
            </a:r>
            <a:r>
              <a:rPr lang="ru-RU" dirty="0" smtClean="0"/>
              <a:t>вместо </a:t>
            </a:r>
            <a:r>
              <a:rPr lang="en-US" dirty="0" smtClean="0"/>
              <a:t>Collect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SOH: </a:t>
            </a:r>
            <a:r>
              <a:rPr lang="ru-RU" dirty="0" smtClean="0"/>
              <a:t>использовать пулы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11844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Не выделяйте память в нагруженных участках кода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smtClean="0"/>
              <a:t>Нагруженный участок кода выделяет память:</a:t>
            </a:r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Как результат, </a:t>
            </a:r>
            <a:r>
              <a:rPr lang="en-US" dirty="0" smtClean="0"/>
              <a:t>GC </a:t>
            </a:r>
            <a:r>
              <a:rPr lang="ru-RU" dirty="0" smtClean="0"/>
              <a:t>выбирает окно </a:t>
            </a:r>
            <a:r>
              <a:rPr lang="ru-RU" dirty="0" err="1" smtClean="0"/>
              <a:t>аллокации</a:t>
            </a:r>
            <a:r>
              <a:rPr lang="ru-RU" dirty="0" smtClean="0"/>
              <a:t> не 1Кб, а 8Кб.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Если окну не хватает места, это приводит к </a:t>
            </a:r>
            <a:r>
              <a:rPr lang="en-US" dirty="0" smtClean="0"/>
              <a:t>GC </a:t>
            </a:r>
            <a:r>
              <a:rPr lang="ru-RU" dirty="0" smtClean="0"/>
              <a:t>и расширению </a:t>
            </a:r>
            <a:r>
              <a:rPr lang="ru-RU" dirty="0" err="1" smtClean="0"/>
              <a:t>закоммиченой</a:t>
            </a:r>
            <a:r>
              <a:rPr lang="ru-RU" dirty="0" smtClean="0"/>
              <a:t> зоны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Плотный поток новых объектов заставит короткоживущие объекты с других потоков быстро уйти в старшее поколение с худшими условиями сборки мусора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Что приведет к расширению времени сборки мусора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Что приведет к более длительным </a:t>
            </a:r>
            <a:r>
              <a:rPr lang="en-US" dirty="0" smtClean="0"/>
              <a:t>Stop the World </a:t>
            </a:r>
            <a:r>
              <a:rPr lang="ru-RU" dirty="0" smtClean="0"/>
              <a:t>даже в</a:t>
            </a:r>
            <a:r>
              <a:rPr lang="en-US" dirty="0" smtClean="0"/>
              <a:t> Concurrent </a:t>
            </a:r>
            <a:r>
              <a:rPr lang="ru-RU" dirty="0" smtClean="0"/>
              <a:t>режиме</a:t>
            </a:r>
            <a:endParaRPr lang="en-US" dirty="0" smtClean="0"/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Полный запрет на использование замыканий в критичных участках кода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Полный запрет </a:t>
            </a:r>
            <a:r>
              <a:rPr lang="ru-RU" dirty="0" err="1" smtClean="0"/>
              <a:t>боксинга</a:t>
            </a:r>
            <a:r>
              <a:rPr lang="ru-RU" dirty="0" smtClean="0"/>
              <a:t> на критичных участках кода (можно использовать эмуляцию через </a:t>
            </a:r>
            <a:r>
              <a:rPr lang="ru-RU" dirty="0" err="1" smtClean="0"/>
              <a:t>пуллинг</a:t>
            </a:r>
            <a:r>
              <a:rPr lang="ru-RU" dirty="0" smtClean="0"/>
              <a:t> если необходимо)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Там где необходимо создать временный объект под хранение данных, использовать структуры. Лучше – </a:t>
            </a:r>
            <a:r>
              <a:rPr lang="en-US" b="1" i="1" dirty="0" smtClean="0"/>
              <a:t>ref </a:t>
            </a:r>
            <a:r>
              <a:rPr lang="en-US" b="1" i="1" dirty="0" err="1" smtClean="0"/>
              <a:t>struct</a:t>
            </a:r>
            <a:r>
              <a:rPr lang="en-US" dirty="0" smtClean="0"/>
              <a:t>. </a:t>
            </a:r>
            <a:r>
              <a:rPr lang="ru-RU" dirty="0" smtClean="0"/>
              <a:t>При количестве полей более 2-х передавать по </a:t>
            </a:r>
            <a:r>
              <a:rPr lang="en-US" b="1" i="1" dirty="0" smtClean="0"/>
              <a:t>ref</a:t>
            </a:r>
            <a:endParaRPr lang="ru-RU" b="1" i="1" dirty="0" smtClean="0"/>
          </a:p>
        </p:txBody>
      </p:sp>
    </p:spTree>
    <p:extLst>
      <p:ext uri="{BB962C8B-B14F-4D97-AF65-F5344CB8AC3E}">
        <p14:creationId xmlns:p14="http://schemas.microsoft.com/office/powerpoint/2010/main" val="22260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Не выделяйте память в нагруженных участках кода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smtClean="0"/>
              <a:t>Нагруженный участок кода выделяет память:</a:t>
            </a:r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Как результат, </a:t>
            </a:r>
            <a:r>
              <a:rPr lang="en-US" dirty="0" smtClean="0"/>
              <a:t>GC </a:t>
            </a:r>
            <a:r>
              <a:rPr lang="ru-RU" dirty="0" smtClean="0"/>
              <a:t>выбирает окно </a:t>
            </a:r>
            <a:r>
              <a:rPr lang="ru-RU" dirty="0" err="1" smtClean="0"/>
              <a:t>аллокации</a:t>
            </a:r>
            <a:r>
              <a:rPr lang="ru-RU" dirty="0" smtClean="0"/>
              <a:t> не 1Кб, а 8Кб.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Если окну не хватает места, это приводит к </a:t>
            </a:r>
            <a:r>
              <a:rPr lang="en-US" dirty="0" smtClean="0"/>
              <a:t>GC </a:t>
            </a:r>
            <a:r>
              <a:rPr lang="ru-RU" dirty="0" smtClean="0"/>
              <a:t>и расширению </a:t>
            </a:r>
            <a:r>
              <a:rPr lang="ru-RU" dirty="0" err="1" smtClean="0"/>
              <a:t>закоммиченой</a:t>
            </a:r>
            <a:r>
              <a:rPr lang="ru-RU" dirty="0" smtClean="0"/>
              <a:t> зоны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Плотный поток новых объектов заставит короткоживущие объекты с других потоков быстро уйти в старшее поколение с худшими условиями сборки мусора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Что приведет к расширению времени сборки мусора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Что приведет к более длительным </a:t>
            </a:r>
            <a:r>
              <a:rPr lang="en-US" dirty="0" smtClean="0"/>
              <a:t>Stop the World </a:t>
            </a:r>
            <a:r>
              <a:rPr lang="ru-RU" dirty="0" smtClean="0"/>
              <a:t>даже в</a:t>
            </a:r>
            <a:r>
              <a:rPr lang="en-US" dirty="0" smtClean="0"/>
              <a:t> Concurrent </a:t>
            </a:r>
            <a:r>
              <a:rPr lang="ru-RU" dirty="0" smtClean="0"/>
              <a:t>режиме</a:t>
            </a:r>
            <a:endParaRPr lang="en-US" dirty="0" smtClean="0"/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Полный запрет на использование замыканий в критичных участках кода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Полный запрет </a:t>
            </a:r>
            <a:r>
              <a:rPr lang="ru-RU" dirty="0" err="1" smtClean="0"/>
              <a:t>боксинга</a:t>
            </a:r>
            <a:r>
              <a:rPr lang="ru-RU" dirty="0" smtClean="0"/>
              <a:t> на критичных участках кода (можно использовать эмуляцию через </a:t>
            </a:r>
            <a:r>
              <a:rPr lang="ru-RU" dirty="0" err="1" smtClean="0"/>
              <a:t>пуллинг</a:t>
            </a:r>
            <a:r>
              <a:rPr lang="ru-RU" dirty="0" smtClean="0"/>
              <a:t> если необходимо)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Там где необходимо создать временный объект под хранение данных, использовать структуры. Лучше – </a:t>
            </a:r>
            <a:r>
              <a:rPr lang="en-US" b="1" i="1" dirty="0" smtClean="0"/>
              <a:t>ref </a:t>
            </a:r>
            <a:r>
              <a:rPr lang="en-US" b="1" i="1" dirty="0" err="1" smtClean="0"/>
              <a:t>struct</a:t>
            </a:r>
            <a:r>
              <a:rPr lang="en-US" dirty="0" smtClean="0"/>
              <a:t>. </a:t>
            </a:r>
            <a:r>
              <a:rPr lang="ru-RU" dirty="0" smtClean="0"/>
              <a:t>При количестве полей более 2-х передавать по </a:t>
            </a:r>
            <a:r>
              <a:rPr lang="en-US" b="1" i="1" dirty="0" smtClean="0"/>
              <a:t>ref</a:t>
            </a:r>
            <a:endParaRPr lang="ru-RU" b="1" i="1" dirty="0" smtClean="0"/>
          </a:p>
        </p:txBody>
      </p:sp>
    </p:spTree>
    <p:extLst>
      <p:ext uri="{BB962C8B-B14F-4D97-AF65-F5344CB8AC3E}">
        <p14:creationId xmlns:p14="http://schemas.microsoft.com/office/powerpoint/2010/main" val="131196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9565113" cy="49307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Избегайте излишних выделений памяти в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LOH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Проблема</a:t>
            </a:r>
          </a:p>
          <a:p>
            <a:endParaRPr lang="ru-RU" dirty="0" smtClean="0"/>
          </a:p>
          <a:p>
            <a:r>
              <a:rPr lang="ru-RU" dirty="0" smtClean="0"/>
              <a:t>Размещение массивов в </a:t>
            </a:r>
            <a:r>
              <a:rPr lang="en-US" dirty="0" smtClean="0"/>
              <a:t>LOH </a:t>
            </a:r>
            <a:r>
              <a:rPr lang="ru-RU" dirty="0" smtClean="0"/>
              <a:t>приводит либо к его фрагментации либо к утяжелению процедуры </a:t>
            </a:r>
            <a:r>
              <a:rPr lang="en-US" dirty="0" smtClean="0"/>
              <a:t>GC</a:t>
            </a:r>
          </a:p>
          <a:p>
            <a:endParaRPr lang="en-US" dirty="0"/>
          </a:p>
          <a:p>
            <a:r>
              <a:rPr lang="ru-RU" b="1" dirty="0" smtClean="0"/>
              <a:t>Решение</a:t>
            </a:r>
            <a:endParaRPr lang="ru-RU" dirty="0" smtClean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Использовать</a:t>
            </a:r>
            <a:r>
              <a:rPr lang="en-US" dirty="0" smtClean="0"/>
              <a:t> </a:t>
            </a:r>
            <a:r>
              <a:rPr lang="ru-RU" dirty="0" smtClean="0"/>
              <a:t>разделение массивов на </a:t>
            </a:r>
            <a:r>
              <a:rPr lang="ru-RU" dirty="0" err="1" smtClean="0"/>
              <a:t>подмассивы</a:t>
            </a:r>
            <a:r>
              <a:rPr lang="ru-RU" dirty="0" smtClean="0"/>
              <a:t> и класса, инкапсулирующего логику работы с такими массивами.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Массивы уйдут в </a:t>
            </a:r>
            <a:r>
              <a:rPr lang="en-US" dirty="0" smtClean="0"/>
              <a:t>SOH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После пары сборок мусора лягут рядом с </a:t>
            </a:r>
            <a:r>
              <a:rPr lang="ru-RU" dirty="0" err="1" smtClean="0"/>
              <a:t>вечноживущими</a:t>
            </a:r>
            <a:r>
              <a:rPr lang="ru-RU" dirty="0" smtClean="0"/>
              <a:t> объектами и перестанут влиять на сборку мусора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Контролировать использования </a:t>
            </a:r>
            <a:r>
              <a:rPr lang="en-US" dirty="0" smtClean="0"/>
              <a:t>double[n &lt; 1000]</a:t>
            </a:r>
          </a:p>
          <a:p>
            <a:pPr marL="342900" indent="-342900">
              <a:buFont typeface="+mj-lt"/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75186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9167</TotalTime>
  <Words>1109</Words>
  <Application>Microsoft Office PowerPoint</Application>
  <PresentationFormat>Широкоэкранный</PresentationFormat>
  <Paragraphs>211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125</cp:revision>
  <dcterms:created xsi:type="dcterms:W3CDTF">2018-09-29T08:14:48Z</dcterms:created>
  <dcterms:modified xsi:type="dcterms:W3CDTF">2019-04-12T21:28:28Z</dcterms:modified>
</cp:coreProperties>
</file>